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8" r:id="rId2"/>
    <p:sldId id="311" r:id="rId3"/>
    <p:sldId id="312" r:id="rId4"/>
    <p:sldId id="259" r:id="rId5"/>
    <p:sldId id="261" r:id="rId6"/>
    <p:sldId id="262" r:id="rId7"/>
    <p:sldId id="310" r:id="rId8"/>
    <p:sldId id="263" r:id="rId9"/>
    <p:sldId id="270" r:id="rId10"/>
    <p:sldId id="271" r:id="rId11"/>
    <p:sldId id="276" r:id="rId12"/>
    <p:sldId id="279" r:id="rId13"/>
    <p:sldId id="281" r:id="rId14"/>
    <p:sldId id="283" r:id="rId15"/>
    <p:sldId id="284" r:id="rId16"/>
    <p:sldId id="286" r:id="rId17"/>
    <p:sldId id="288" r:id="rId18"/>
    <p:sldId id="291" r:id="rId19"/>
    <p:sldId id="292" r:id="rId20"/>
    <p:sldId id="297" r:id="rId21"/>
    <p:sldId id="30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06" y="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845FC2D-8AA3-4B16-8E88-A419ABA75AA2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DF5D206-FA94-4578-8A8F-85634273DC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66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EFEF42-8473-4ED7-A866-7422D00BBD93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68057F9-2601-4A8A-8C55-F4588C63C2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86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63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83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95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65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34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87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5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63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94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98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23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21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04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69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56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324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10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54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15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837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057F9-2601-4A8A-8C55-F4588C63C2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623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A490922-E672-45D8-81C4-148084A8E4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3FB4C-71EF-42BB-8F3B-E3F56ADBABA6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0416C-1EAE-4053-8609-8326A2C057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543800" y="2362200"/>
            <a:ext cx="1143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943600" y="2362200"/>
            <a:ext cx="12192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505200" y="5181600"/>
            <a:ext cx="16002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76600" y="3200400"/>
            <a:ext cx="20574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581400" y="2209800"/>
            <a:ext cx="1219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2362200"/>
            <a:ext cx="1066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2362200"/>
            <a:ext cx="1143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Communication Process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1676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Sender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 to be sent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24384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Encoded message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62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5486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2438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 received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0" y="2438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Message decoded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1752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524000" y="28956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048000" y="2667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876800" y="2667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239000" y="28956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/>
          <p:nvPr/>
        </p:nvCxnSpPr>
        <p:spPr>
          <a:xfrm rot="5400000">
            <a:off x="3582194" y="4953000"/>
            <a:ext cx="227806" cy="7699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16200000" flipH="1">
            <a:off x="4610100" y="4914900"/>
            <a:ext cx="228600" cy="152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/>
          <p:nvPr/>
        </p:nvCxnSpPr>
        <p:spPr>
          <a:xfrm>
            <a:off x="5410200" y="4419600"/>
            <a:ext cx="1066800" cy="990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/>
          <p:nvPr/>
        </p:nvCxnSpPr>
        <p:spPr>
          <a:xfrm flipV="1">
            <a:off x="5410200" y="3505200"/>
            <a:ext cx="1143000" cy="4572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/>
          <p:nvPr/>
        </p:nvCxnSpPr>
        <p:spPr>
          <a:xfrm rot="5400000">
            <a:off x="2019300" y="4457700"/>
            <a:ext cx="1143000" cy="1066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rot="10800000">
            <a:off x="1752600" y="3505200"/>
            <a:ext cx="1295400" cy="3810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/>
          <p:nvPr/>
        </p:nvCxnSpPr>
        <p:spPr>
          <a:xfrm rot="16200000" flipV="1">
            <a:off x="3695700" y="2933700"/>
            <a:ext cx="228600" cy="152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/>
          <p:nvPr/>
        </p:nvCxnSpPr>
        <p:spPr>
          <a:xfrm rot="5400000" flipH="1" flipV="1">
            <a:off x="4495800" y="2895600"/>
            <a:ext cx="228600" cy="228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685800" y="2743200"/>
            <a:ext cx="2209800" cy="2667000"/>
            <a:chOff x="381000" y="1828800"/>
            <a:chExt cx="2209800" cy="2667000"/>
          </a:xfrm>
        </p:grpSpPr>
        <p:sp>
          <p:nvSpPr>
            <p:cNvPr id="2" name="Oval 1"/>
            <p:cNvSpPr/>
            <p:nvPr/>
          </p:nvSpPr>
          <p:spPr>
            <a:xfrm>
              <a:off x="1371600" y="18288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 rot="10800000" flipV="1">
              <a:off x="685800" y="2286000"/>
              <a:ext cx="533400" cy="457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rot="10800000">
              <a:off x="1676400" y="2286000"/>
              <a:ext cx="609600" cy="457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381000" y="28194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09800" y="28194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rot="16200000" flipH="1">
              <a:off x="342900" y="3467100"/>
              <a:ext cx="762000" cy="3810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1905000" y="3429000"/>
              <a:ext cx="762000" cy="4572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685800" y="41148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828800" y="41148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Oval 19"/>
          <p:cNvSpPr/>
          <p:nvPr/>
        </p:nvSpPr>
        <p:spPr>
          <a:xfrm>
            <a:off x="4038600" y="304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200400" y="1066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810000" y="2133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648200" y="2133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029200" y="1066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rot="10800000" flipV="1">
            <a:off x="3581400" y="685800"/>
            <a:ext cx="4572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419600" y="685800"/>
            <a:ext cx="6096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429000" y="1295400"/>
            <a:ext cx="12954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886200" y="1219200"/>
            <a:ext cx="12954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6705600" y="2895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 rot="10800000" flipV="1">
            <a:off x="6019800" y="3352800"/>
            <a:ext cx="5334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0800000">
            <a:off x="7010400" y="3352800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715000" y="3886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7543800" y="3886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16200000" flipH="1">
            <a:off x="5676900" y="4533900"/>
            <a:ext cx="7620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7239000" y="4495800"/>
            <a:ext cx="7620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019800" y="5181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7162800" y="5181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477000" y="5410200"/>
            <a:ext cx="609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5676900" y="4000500"/>
            <a:ext cx="1752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 flipH="1">
            <a:off x="6248400" y="4114800"/>
            <a:ext cx="16764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38" idx="5"/>
          </p:cNvCxnSpPr>
          <p:nvPr/>
        </p:nvCxnSpPr>
        <p:spPr>
          <a:xfrm rot="10800000">
            <a:off x="6040204" y="4211404"/>
            <a:ext cx="1122596" cy="8939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8" idx="5"/>
            <a:endCxn id="39" idx="3"/>
          </p:cNvCxnSpPr>
          <p:nvPr/>
        </p:nvCxnSpPr>
        <p:spPr>
          <a:xfrm rot="16200000" flipH="1">
            <a:off x="6819900" y="3431708"/>
            <a:ext cx="1588" cy="1559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9" idx="3"/>
          </p:cNvCxnSpPr>
          <p:nvPr/>
        </p:nvCxnSpPr>
        <p:spPr>
          <a:xfrm rot="5400000">
            <a:off x="6591300" y="4020904"/>
            <a:ext cx="817796" cy="11987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990600" y="57912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Chain</a:t>
            </a:r>
            <a:endParaRPr lang="en-US" sz="4000" dirty="0"/>
          </a:p>
        </p:txBody>
      </p:sp>
      <p:sp>
        <p:nvSpPr>
          <p:cNvPr id="59" name="TextBox 58"/>
          <p:cNvSpPr txBox="1"/>
          <p:nvPr/>
        </p:nvSpPr>
        <p:spPr>
          <a:xfrm>
            <a:off x="3505200" y="2895600"/>
            <a:ext cx="1676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Wheel</a:t>
            </a:r>
          </a:p>
          <a:p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5638800" y="56388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All Channel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Small Group Networks and Effective Criteria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1752600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533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Networks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/>
                        <a:t>Criteria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Chain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Wheel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 Channel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Speed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</a:t>
                      </a:r>
                    </a:p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Accuracy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Emergence</a:t>
                      </a:r>
                      <a:r>
                        <a:rPr lang="en-US" baseline="0" dirty="0" smtClean="0"/>
                        <a:t> of Leader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Member Satisfaction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E359-2FCF-4643-AE23-6BD6C2E23D92}" type="slidenum">
              <a:rPr lang="en-US"/>
              <a:pPr/>
              <a:t>4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Upward </a:t>
            </a:r>
            <a:r>
              <a:rPr lang="en-US" dirty="0">
                <a:solidFill>
                  <a:schemeClr val="accent2"/>
                </a:solidFill>
              </a:rPr>
              <a:t>Communication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57400"/>
            <a:ext cx="5029200" cy="4419600"/>
          </a:xfrm>
        </p:spPr>
        <p:txBody>
          <a:bodyPr/>
          <a:lstStyle/>
          <a:p>
            <a:r>
              <a:rPr lang="en-US" sz="2400" dirty="0"/>
              <a:t>Serial communication</a:t>
            </a:r>
          </a:p>
          <a:p>
            <a:r>
              <a:rPr lang="en-US" sz="2400" dirty="0" smtClean="0"/>
              <a:t>Attitude </a:t>
            </a:r>
            <a:r>
              <a:rPr lang="en-US" sz="2400" dirty="0"/>
              <a:t>surveys</a:t>
            </a:r>
          </a:p>
          <a:p>
            <a:r>
              <a:rPr lang="en-US" sz="2400" dirty="0"/>
              <a:t>Focus groups</a:t>
            </a:r>
          </a:p>
          <a:p>
            <a:r>
              <a:rPr lang="en-US" sz="2400" dirty="0"/>
              <a:t>Exit interviews</a:t>
            </a:r>
          </a:p>
          <a:p>
            <a:r>
              <a:rPr lang="en-US" sz="2400" dirty="0"/>
              <a:t>Suggestion boxes</a:t>
            </a:r>
          </a:p>
          <a:p>
            <a:r>
              <a:rPr lang="en-US" sz="2400" dirty="0"/>
              <a:t>Third party </a:t>
            </a:r>
            <a:r>
              <a:rPr lang="en-US" sz="2400" dirty="0" smtClean="0"/>
              <a:t>facilitators</a:t>
            </a:r>
            <a:endParaRPr lang="en-US" sz="2400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14600"/>
            <a:ext cx="3505200" cy="29225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6F9F8-F1F4-4DB0-83D3-567C1B5B07E9}" type="slidenum">
              <a:rPr lang="en-US"/>
              <a:pPr/>
              <a:t>5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Downward </a:t>
            </a:r>
            <a:r>
              <a:rPr lang="en-US" dirty="0">
                <a:solidFill>
                  <a:schemeClr val="accent2"/>
                </a:solidFill>
              </a:rPr>
              <a:t>Communication</a:t>
            </a: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209800"/>
            <a:ext cx="4267200" cy="3581400"/>
          </a:xfrm>
        </p:spPr>
        <p:txBody>
          <a:bodyPr/>
          <a:lstStyle/>
          <a:p>
            <a:pPr>
              <a:buFontTx/>
              <a:buNone/>
            </a:pPr>
            <a:endParaRPr lang="en-US" sz="2800"/>
          </a:p>
          <a:p>
            <a:r>
              <a:rPr lang="en-US" sz="2800"/>
              <a:t>Bulletin boards</a:t>
            </a:r>
          </a:p>
          <a:p>
            <a:r>
              <a:rPr lang="en-US" sz="2800"/>
              <a:t>Policy manuals</a:t>
            </a:r>
          </a:p>
          <a:p>
            <a:r>
              <a:rPr lang="en-US" sz="2800"/>
              <a:t>Newsletters</a:t>
            </a:r>
          </a:p>
          <a:p>
            <a:r>
              <a:rPr lang="en-US" sz="2800"/>
              <a:t>Intranets</a:t>
            </a:r>
          </a:p>
        </p:txBody>
      </p:sp>
      <p:pic>
        <p:nvPicPr>
          <p:cNvPr id="37894" name="Picture 6" descr="j019538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2514600"/>
            <a:ext cx="2687638" cy="274478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A5CE4-00E3-41A5-948D-0470A2434E50}" type="slidenum">
              <a:rPr lang="en-US"/>
              <a:pPr/>
              <a:t>6</a:t>
            </a:fld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906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Business Communication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209800"/>
            <a:ext cx="4267200" cy="35814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endParaRPr lang="en-US" sz="2800" dirty="0"/>
          </a:p>
          <a:p>
            <a:r>
              <a:rPr lang="en-US" sz="2800" dirty="0"/>
              <a:t>Memos</a:t>
            </a:r>
          </a:p>
          <a:p>
            <a:r>
              <a:rPr lang="en-US" sz="2800" dirty="0"/>
              <a:t>Telephone calls</a:t>
            </a:r>
          </a:p>
          <a:p>
            <a:r>
              <a:rPr lang="en-US" sz="2800" dirty="0" smtClean="0"/>
              <a:t>Email (and IM, TM, Blogs)</a:t>
            </a:r>
            <a:endParaRPr lang="en-US" sz="2800" dirty="0"/>
          </a:p>
          <a:p>
            <a:r>
              <a:rPr lang="en-US" sz="2800" dirty="0"/>
              <a:t>Voice </a:t>
            </a:r>
            <a:r>
              <a:rPr lang="en-US" sz="2800" dirty="0" smtClean="0"/>
              <a:t>mail</a:t>
            </a:r>
          </a:p>
          <a:p>
            <a:r>
              <a:rPr lang="en-US" sz="2800" dirty="0" smtClean="0"/>
              <a:t>Face-to-face meetings</a:t>
            </a:r>
          </a:p>
          <a:p>
            <a:r>
              <a:rPr lang="en-US" sz="2800" dirty="0" smtClean="0"/>
              <a:t>Committee meetings</a:t>
            </a:r>
          </a:p>
          <a:p>
            <a:r>
              <a:rPr lang="en-US" sz="2800" dirty="0" smtClean="0"/>
              <a:t>Videoconferencing</a:t>
            </a:r>
            <a:endParaRPr lang="en-US" sz="2800" dirty="0"/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90800"/>
            <a:ext cx="3429000" cy="33591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Information Richness of Communication Channels</a:t>
            </a:r>
            <a:endParaRPr lang="en-US" sz="3200" dirty="0"/>
          </a:p>
        </p:txBody>
      </p:sp>
      <p:sp>
        <p:nvSpPr>
          <p:cNvPr id="6" name="Trapezoid 5"/>
          <p:cNvSpPr/>
          <p:nvPr/>
        </p:nvSpPr>
        <p:spPr>
          <a:xfrm rot="16200000" flipH="1">
            <a:off x="4152900" y="723900"/>
            <a:ext cx="914400" cy="739140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30480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 Channel Richness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772400" y="2895600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High Channel Richness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2133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Formal reports, bulletins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16002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Prerecorded speeches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657600" y="2438400"/>
            <a:ext cx="12192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Online Discussion Groups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17526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Live speeches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4600" y="2514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Video conferences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53340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Memos, letters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286000" y="6096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Electronic mail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541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Voice mail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4953000" y="6019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Telephone conversations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781800" y="54864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Face-to-face conversations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1219200" y="3505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058194" y="3047206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3696494" y="3542506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4877594" y="3123406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6249194" y="3504406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6" idx="0"/>
          </p:cNvCxnSpPr>
          <p:nvPr/>
        </p:nvCxnSpPr>
        <p:spPr>
          <a:xfrm rot="5400000" flipH="1" flipV="1">
            <a:off x="1371600" y="50292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3810794" y="51046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6934994" y="5180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 flipH="1" flipV="1">
            <a:off x="2133600" y="54864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5068094" y="5448300"/>
            <a:ext cx="989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6B1FC-585A-4CC1-8046-7CFA978758CB}" type="slidenum">
              <a:rPr lang="en-US"/>
              <a:pPr/>
              <a:t>8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7635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Email </a:t>
            </a:r>
            <a:r>
              <a:rPr lang="en-US" dirty="0" smtClean="0">
                <a:solidFill>
                  <a:schemeClr val="accent2"/>
                </a:solidFill>
              </a:rPr>
              <a:t>Etiquette and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Voice Mail Etiquette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76400"/>
            <a:ext cx="2449286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209800"/>
            <a:ext cx="5331883" cy="39989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089F6-578C-491E-9A56-92D05BEDAC18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Interpersonal Communication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problem </a:t>
            </a:r>
            <a:r>
              <a:rPr lang="en-US" dirty="0" smtClean="0"/>
              <a:t>areas:</a:t>
            </a:r>
          </a:p>
          <a:p>
            <a:endParaRPr lang="en-US" dirty="0"/>
          </a:p>
          <a:p>
            <a:pPr lvl="1"/>
            <a:r>
              <a:rPr lang="en-US" dirty="0"/>
              <a:t>Intended message versus message </a:t>
            </a:r>
            <a:r>
              <a:rPr lang="en-US" dirty="0" smtClean="0"/>
              <a:t>sent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Message sent versus message </a:t>
            </a:r>
            <a:r>
              <a:rPr lang="en-US" dirty="0" smtClean="0"/>
              <a:t>received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Message received versus message interpreted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4632-7723-43A0-8C06-90937DE108D8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762000" y="3276600"/>
            <a:ext cx="1293813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Encodes</a:t>
            </a:r>
          </a:p>
          <a:p>
            <a:pPr algn="ctr"/>
            <a:r>
              <a:rPr lang="en-US" b="1" dirty="0"/>
              <a:t>Message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2667000" y="3276600"/>
            <a:ext cx="1293813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Sends</a:t>
            </a:r>
          </a:p>
          <a:p>
            <a:pPr algn="ctr"/>
            <a:r>
              <a:rPr lang="en-US" b="1" dirty="0"/>
              <a:t>Message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5334000" y="3276600"/>
            <a:ext cx="1309688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Receives</a:t>
            </a:r>
          </a:p>
          <a:p>
            <a:pPr algn="ctr"/>
            <a:r>
              <a:rPr lang="en-US" b="1" dirty="0"/>
              <a:t>Message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7239000" y="3276600"/>
            <a:ext cx="1293813" cy="831850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Decodes</a:t>
            </a:r>
          </a:p>
          <a:p>
            <a:pPr algn="ctr"/>
            <a:r>
              <a:rPr lang="en-US" b="1" dirty="0"/>
              <a:t>Message</a:t>
            </a:r>
          </a:p>
        </p:txBody>
      </p:sp>
      <p:sp>
        <p:nvSpPr>
          <p:cNvPr id="66569" name="AutoShape 9"/>
          <p:cNvSpPr>
            <a:spLocks noChangeArrowheads="1"/>
          </p:cNvSpPr>
          <p:nvPr/>
        </p:nvSpPr>
        <p:spPr bwMode="auto">
          <a:xfrm>
            <a:off x="1676400" y="1828800"/>
            <a:ext cx="14478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/>
              <a:t>Sender</a:t>
            </a:r>
          </a:p>
        </p:txBody>
      </p:sp>
      <p:sp>
        <p:nvSpPr>
          <p:cNvPr id="66570" name="AutoShape 10"/>
          <p:cNvSpPr>
            <a:spLocks noChangeArrowheads="1"/>
          </p:cNvSpPr>
          <p:nvPr/>
        </p:nvSpPr>
        <p:spPr bwMode="auto">
          <a:xfrm>
            <a:off x="6019800" y="1905000"/>
            <a:ext cx="14478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/>
              <a:t>Receiver</a:t>
            </a: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609600" y="4495800"/>
            <a:ext cx="16732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What I want</a:t>
            </a:r>
          </a:p>
          <a:p>
            <a:pPr algn="ctr"/>
            <a:r>
              <a:rPr lang="en-US" i="1" dirty="0"/>
              <a:t>to say</a:t>
            </a:r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2606675" y="4495800"/>
            <a:ext cx="1487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i="1" dirty="0"/>
              <a:t>What I say</a:t>
            </a:r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5407025" y="4419600"/>
            <a:ext cx="1146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 dirty="0"/>
              <a:t>I hear</a:t>
            </a:r>
          </a:p>
          <a:p>
            <a:pPr algn="ctr"/>
            <a:r>
              <a:rPr lang="en-US" i="1" dirty="0"/>
              <a:t>her say</a:t>
            </a:r>
          </a:p>
        </p:txBody>
      </p: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7162800" y="4419600"/>
            <a:ext cx="1447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i="1" dirty="0"/>
              <a:t>I think</a:t>
            </a:r>
          </a:p>
          <a:p>
            <a:pPr algn="ctr"/>
            <a:r>
              <a:rPr lang="en-US" i="1" dirty="0"/>
              <a:t>she means</a:t>
            </a:r>
          </a:p>
        </p:txBody>
      </p:sp>
      <p:sp>
        <p:nvSpPr>
          <p:cNvPr id="66576" name="Line 16"/>
          <p:cNvSpPr>
            <a:spLocks noChangeShapeType="1"/>
          </p:cNvSpPr>
          <p:nvPr/>
        </p:nvSpPr>
        <p:spPr bwMode="auto">
          <a:xfrm>
            <a:off x="4114800" y="3657600"/>
            <a:ext cx="11430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>
            <a:off x="6781800" y="3657600"/>
            <a:ext cx="304800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>
            <a:off x="2209800" y="3657600"/>
            <a:ext cx="304800" cy="0"/>
          </a:xfrm>
          <a:prstGeom prst="line">
            <a:avLst/>
          </a:prstGeom>
          <a:noFill/>
          <a:ln w="158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3EA87-8D8C-443E-8E03-359FFE3C4552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Gender Differences in Communication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accent2"/>
                </a:solidFill>
              </a:rPr>
              <a:t>(</a:t>
            </a:r>
            <a:r>
              <a:rPr lang="en-US" sz="3200" dirty="0" err="1">
                <a:solidFill>
                  <a:schemeClr val="accent2"/>
                </a:solidFill>
              </a:rPr>
              <a:t>Tannen</a:t>
            </a:r>
            <a:r>
              <a:rPr lang="en-US" sz="3200" dirty="0">
                <a:solidFill>
                  <a:schemeClr val="accent2"/>
                </a:solidFill>
              </a:rPr>
              <a:t>, 1986 &amp; 1990)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8600" cy="4525963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Men</a:t>
            </a:r>
            <a:endParaRPr lang="en-US"/>
          </a:p>
          <a:p>
            <a:pPr lvl="1"/>
            <a:r>
              <a:rPr lang="en-US" sz="2000"/>
              <a:t>Talk about major events</a:t>
            </a:r>
          </a:p>
          <a:p>
            <a:pPr lvl="1"/>
            <a:r>
              <a:rPr lang="en-US" sz="2000"/>
              <a:t>Tell the main point</a:t>
            </a:r>
          </a:p>
          <a:p>
            <a:pPr lvl="1"/>
            <a:r>
              <a:rPr lang="en-US" sz="2000"/>
              <a:t>Are more direct</a:t>
            </a:r>
          </a:p>
          <a:p>
            <a:pPr lvl="1"/>
            <a:r>
              <a:rPr lang="en-US" sz="2000"/>
              <a:t>Use “uh-huh” to agree</a:t>
            </a:r>
          </a:p>
          <a:p>
            <a:pPr lvl="1"/>
            <a:r>
              <a:rPr lang="en-US" sz="2000"/>
              <a:t>Are comfortable with silence</a:t>
            </a:r>
          </a:p>
          <a:p>
            <a:pPr lvl="1"/>
            <a:r>
              <a:rPr lang="en-US" sz="2000"/>
              <a:t>Concentrate on the words spoken</a:t>
            </a:r>
          </a:p>
          <a:p>
            <a:pPr lvl="1"/>
            <a:r>
              <a:rPr lang="en-US" sz="2000"/>
              <a:t>Sidetrack unpleasant topics</a:t>
            </a:r>
            <a:endParaRPr lang="en-US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38600" cy="45259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Women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r>
              <a:rPr lang="en-US" sz="2000" dirty="0"/>
              <a:t>Talk about daily life</a:t>
            </a:r>
          </a:p>
          <a:p>
            <a:pPr lvl="1"/>
            <a:r>
              <a:rPr lang="en-US" sz="2000" dirty="0"/>
              <a:t>Provide details</a:t>
            </a:r>
          </a:p>
          <a:p>
            <a:pPr lvl="1"/>
            <a:r>
              <a:rPr lang="en-US" sz="2000" dirty="0"/>
              <a:t>Are more indirect</a:t>
            </a:r>
          </a:p>
          <a:p>
            <a:pPr lvl="1"/>
            <a:r>
              <a:rPr lang="en-US" sz="2000" dirty="0"/>
              <a:t>Use “uh-huh” to listen</a:t>
            </a:r>
          </a:p>
          <a:p>
            <a:pPr lvl="1"/>
            <a:r>
              <a:rPr lang="en-US" sz="2000" dirty="0"/>
              <a:t>Are less comfortable with silence</a:t>
            </a:r>
          </a:p>
          <a:p>
            <a:pPr lvl="1"/>
            <a:r>
              <a:rPr lang="en-US" sz="2000" dirty="0"/>
              <a:t>Concentrate on nonverbal cues and paralanguage</a:t>
            </a:r>
          </a:p>
          <a:p>
            <a:pPr lvl="1"/>
            <a:r>
              <a:rPr lang="en-US" sz="2000" dirty="0"/>
              <a:t>Focus on unpleasant topics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97A7A-3C04-4BCE-9299-31BB0E7FD07C}" type="slidenum">
              <a:rPr lang="en-US"/>
              <a:pPr/>
              <a:t>12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Noise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5334000" cy="4114800"/>
          </a:xfrm>
        </p:spPr>
        <p:txBody>
          <a:bodyPr/>
          <a:lstStyle/>
          <a:p>
            <a:endParaRPr lang="en-US" sz="2800" dirty="0"/>
          </a:p>
        </p:txBody>
      </p:sp>
      <p:pic>
        <p:nvPicPr>
          <p:cNvPr id="19463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0" y="2555081"/>
            <a:ext cx="4267200" cy="28908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E4D20-94B1-4591-9FE6-BD2C518DFA97}" type="slidenum">
              <a:rPr lang="en-US"/>
              <a:pPr/>
              <a:t>13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Nonverbal </a:t>
            </a:r>
            <a:r>
              <a:rPr lang="en-US" dirty="0" smtClean="0">
                <a:solidFill>
                  <a:schemeClr val="accent2"/>
                </a:solidFill>
              </a:rPr>
              <a:t>Cues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572000" cy="3810000"/>
          </a:xfrm>
        </p:spPr>
        <p:txBody>
          <a:bodyPr/>
          <a:lstStyle/>
          <a:p>
            <a:endParaRPr lang="en-US" sz="2800" dirty="0"/>
          </a:p>
        </p:txBody>
      </p:sp>
      <p:pic>
        <p:nvPicPr>
          <p:cNvPr id="14345" name="Picture 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33600" y="2057400"/>
            <a:ext cx="3810000" cy="3449637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7CB79-3B5B-4DB5-8121-5A95E4908E61}" type="slidenum">
              <a:rPr lang="en-US"/>
              <a:pPr/>
              <a:t>14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Use of Space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4800600" cy="49530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Intimacy zone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Personal </a:t>
            </a:r>
            <a:r>
              <a:rPr lang="en-US" sz="2400" dirty="0">
                <a:solidFill>
                  <a:srgbClr val="FF0000"/>
                </a:solidFill>
              </a:rPr>
              <a:t>distance zone</a:t>
            </a:r>
            <a:endParaRPr lang="en-US" sz="2400" dirty="0"/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Social </a:t>
            </a:r>
            <a:r>
              <a:rPr lang="en-US" sz="2400" dirty="0">
                <a:solidFill>
                  <a:srgbClr val="FF0000"/>
                </a:solidFill>
              </a:rPr>
              <a:t>distance zone</a:t>
            </a:r>
            <a:endParaRPr lang="en-US" sz="2400" dirty="0"/>
          </a:p>
          <a:p>
            <a:pPr lvl="1"/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Public </a:t>
            </a:r>
            <a:r>
              <a:rPr lang="en-US" sz="2400" dirty="0">
                <a:solidFill>
                  <a:srgbClr val="FF0000"/>
                </a:solidFill>
              </a:rPr>
              <a:t>distance zone</a:t>
            </a:r>
            <a:endParaRPr lang="en-US" sz="2400" dirty="0"/>
          </a:p>
          <a:p>
            <a:pPr lvl="1"/>
            <a:endParaRPr lang="en-US" sz="2400" dirty="0" smtClean="0"/>
          </a:p>
          <a:p>
            <a:endParaRPr lang="en-US" sz="2800" dirty="0"/>
          </a:p>
        </p:txBody>
      </p:sp>
      <p:pic>
        <p:nvPicPr>
          <p:cNvPr id="20487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321718"/>
            <a:ext cx="3962400" cy="3281363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CBB6C-00B8-42D8-85DF-0B1644838A6F}" type="slidenum">
              <a:rPr lang="en-US"/>
              <a:pPr/>
              <a:t>15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Use of Time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4191000" cy="3657600"/>
          </a:xfrm>
        </p:spPr>
        <p:txBody>
          <a:bodyPr/>
          <a:lstStyle/>
          <a:p>
            <a:endParaRPr lang="en-US" sz="2800" dirty="0"/>
          </a:p>
        </p:txBody>
      </p:sp>
      <p:pic>
        <p:nvPicPr>
          <p:cNvPr id="21511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52700" y="2438400"/>
            <a:ext cx="3810000" cy="3690938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9BB84-3CB3-45FF-8681-F8738FE3E661}" type="slidenum">
              <a:rPr lang="en-US"/>
              <a:pPr/>
              <a:t>16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Paralanguage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0000" cy="3810000"/>
          </a:xfrm>
        </p:spPr>
        <p:txBody>
          <a:bodyPr/>
          <a:lstStyle/>
          <a:p>
            <a:endParaRPr lang="en-US" sz="2800" dirty="0"/>
          </a:p>
        </p:txBody>
      </p:sp>
      <p:pic>
        <p:nvPicPr>
          <p:cNvPr id="12295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19400" y="2425192"/>
            <a:ext cx="4038600" cy="3175000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990C-F9B9-45C6-828E-3954B908CC15}" type="slidenum">
              <a:rPr lang="en-US"/>
              <a:pPr/>
              <a:t>17</a:t>
            </a:fld>
            <a:endParaRPr lang="en-US"/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Artifacts</a:t>
            </a:r>
            <a:endParaRPr lang="en-US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Our office</a:t>
            </a:r>
            <a:endParaRPr lang="en-US" sz="2800" dirty="0"/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</a:t>
            </a:r>
            <a:r>
              <a:rPr lang="en-US" sz="2800" dirty="0">
                <a:solidFill>
                  <a:srgbClr val="FF0000"/>
                </a:solidFill>
              </a:rPr>
              <a:t>we wear</a:t>
            </a:r>
          </a:p>
          <a:p>
            <a:pPr lvl="1"/>
            <a:endParaRPr lang="en-US" sz="24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The </a:t>
            </a:r>
            <a:r>
              <a:rPr lang="en-US" sz="2800" dirty="0">
                <a:solidFill>
                  <a:srgbClr val="FF0000"/>
                </a:solidFill>
              </a:rPr>
              <a:t>car we </a:t>
            </a:r>
            <a:r>
              <a:rPr lang="en-US" sz="2800" dirty="0" smtClean="0">
                <a:solidFill>
                  <a:srgbClr val="FF0000"/>
                </a:solidFill>
              </a:rPr>
              <a:t>drive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The house we live in</a:t>
            </a:r>
            <a:endParaRPr lang="en-US" sz="2800" dirty="0"/>
          </a:p>
        </p:txBody>
      </p:sp>
      <p:pic>
        <p:nvPicPr>
          <p:cNvPr id="13317" name="Picture 102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1905000"/>
            <a:ext cx="3286125" cy="426720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073A-FE9B-4F67-A698-2712DC3EBE72}" type="slidenum">
              <a:rPr lang="en-US"/>
              <a:pPr/>
              <a:t>18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752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When </a:t>
            </a:r>
            <a:r>
              <a:rPr lang="en-US" sz="4000" dirty="0">
                <a:solidFill>
                  <a:srgbClr val="FF0000"/>
                </a:solidFill>
              </a:rPr>
              <a:t>we have too much information, we tend to: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971800"/>
            <a:ext cx="3810000" cy="2514600"/>
          </a:xfrm>
        </p:spPr>
        <p:txBody>
          <a:bodyPr/>
          <a:lstStyle/>
          <a:p>
            <a:r>
              <a:rPr lang="en-US"/>
              <a:t>Assimilate</a:t>
            </a:r>
          </a:p>
          <a:p>
            <a:r>
              <a:rPr lang="en-US"/>
              <a:t>Sharpen</a:t>
            </a:r>
          </a:p>
          <a:p>
            <a:r>
              <a:rPr lang="en-US"/>
              <a:t>Level</a:t>
            </a:r>
          </a:p>
        </p:txBody>
      </p:sp>
      <p:pic>
        <p:nvPicPr>
          <p:cNvPr id="8197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67200" y="3124200"/>
            <a:ext cx="4343400" cy="2914650"/>
          </a:xfrm>
          <a:noFill/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AE36D-DFD7-4AB9-A8ED-8019341AEDEF}" type="slidenum">
              <a:rPr lang="en-US"/>
              <a:pPr/>
              <a:t>19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75260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Reactions </a:t>
            </a:r>
            <a:r>
              <a:rPr lang="en-US" sz="4000" dirty="0">
                <a:solidFill>
                  <a:srgbClr val="FF0000"/>
                </a:solidFill>
              </a:rPr>
              <a:t>to Information Overload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514600"/>
            <a:ext cx="5029200" cy="3810000"/>
          </a:xfrm>
        </p:spPr>
        <p:txBody>
          <a:bodyPr/>
          <a:lstStyle/>
          <a:p>
            <a:r>
              <a:rPr lang="en-US"/>
              <a:t>Omission</a:t>
            </a:r>
          </a:p>
          <a:p>
            <a:r>
              <a:rPr lang="en-US"/>
              <a:t>Error</a:t>
            </a:r>
          </a:p>
          <a:p>
            <a:r>
              <a:rPr lang="en-US"/>
              <a:t>Queuing</a:t>
            </a:r>
          </a:p>
          <a:p>
            <a:r>
              <a:rPr lang="en-US"/>
              <a:t>Escape</a:t>
            </a:r>
          </a:p>
          <a:p>
            <a:r>
              <a:rPr lang="en-US"/>
              <a:t>Use of a gatekeeper</a:t>
            </a:r>
          </a:p>
          <a:p>
            <a:r>
              <a:rPr lang="en-US"/>
              <a:t>Use of multiple channels</a:t>
            </a:r>
          </a:p>
        </p:txBody>
      </p:sp>
      <p:pic>
        <p:nvPicPr>
          <p:cNvPr id="9223" name="Picture 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60638"/>
            <a:ext cx="3810000" cy="2955925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3945-F6B4-46A0-B04F-E6910C18B02F}" type="slidenum">
              <a:rPr lang="en-US"/>
              <a:pPr/>
              <a:t>20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rgbClr val="FF0000"/>
                </a:solidFill>
              </a:rPr>
              <a:t>Listening Styles</a:t>
            </a:r>
            <a:br>
              <a:rPr lang="en-US">
                <a:solidFill>
                  <a:srgbClr val="FF0000"/>
                </a:solidFill>
              </a:rPr>
            </a:br>
            <a:r>
              <a:rPr lang="en-US" sz="3200">
                <a:solidFill>
                  <a:srgbClr val="FF0000"/>
                </a:solidFill>
              </a:rPr>
              <a:t>(Geier &amp; Downey, 1980)</a:t>
            </a: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362200"/>
            <a:ext cx="3505200" cy="3505200"/>
          </a:xfrm>
        </p:spPr>
        <p:txBody>
          <a:bodyPr/>
          <a:lstStyle/>
          <a:p>
            <a:r>
              <a:rPr lang="en-US" sz="2800"/>
              <a:t>Leisure </a:t>
            </a:r>
          </a:p>
          <a:p>
            <a:r>
              <a:rPr lang="en-US" sz="2800"/>
              <a:t>Inclusive </a:t>
            </a:r>
          </a:p>
          <a:p>
            <a:r>
              <a:rPr lang="en-US" sz="2800"/>
              <a:t>Stylistic </a:t>
            </a:r>
          </a:p>
          <a:p>
            <a:r>
              <a:rPr lang="en-US" sz="2800"/>
              <a:t>Technical </a:t>
            </a:r>
          </a:p>
          <a:p>
            <a:r>
              <a:rPr lang="en-US" sz="2800"/>
              <a:t>Empathic </a:t>
            </a:r>
          </a:p>
          <a:p>
            <a:r>
              <a:rPr lang="en-US" sz="2800"/>
              <a:t>Nonconforming</a:t>
            </a:r>
          </a:p>
        </p:txBody>
      </p:sp>
      <p:pic>
        <p:nvPicPr>
          <p:cNvPr id="25605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505200" y="2590800"/>
            <a:ext cx="5181600" cy="2973388"/>
          </a:xfrm>
          <a:noFill/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6752A-D6F5-4315-B715-C37D0115779C}" type="slidenum">
              <a:rPr lang="en-US"/>
              <a:pPr/>
              <a:t>21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Other Factors</a:t>
            </a: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Emotional State</a:t>
            </a:r>
            <a:endParaRPr lang="en-US" sz="2800" dirty="0"/>
          </a:p>
          <a:p>
            <a:r>
              <a:rPr lang="en-US" sz="2800" dirty="0" smtClean="0">
                <a:solidFill>
                  <a:schemeClr val="accent2"/>
                </a:solidFill>
              </a:rPr>
              <a:t>Bias</a:t>
            </a:r>
            <a:endParaRPr lang="en-US" sz="2800" dirty="0">
              <a:solidFill>
                <a:schemeClr val="accent2"/>
              </a:solidFill>
            </a:endParaRPr>
          </a:p>
          <a:p>
            <a:r>
              <a:rPr lang="en-US" sz="2800" dirty="0">
                <a:solidFill>
                  <a:schemeClr val="accent2"/>
                </a:solidFill>
              </a:rPr>
              <a:t>Cognitive Ability</a:t>
            </a:r>
          </a:p>
          <a:p>
            <a:r>
              <a:rPr lang="en-US" sz="2800" dirty="0">
                <a:solidFill>
                  <a:schemeClr val="accent2"/>
                </a:solidFill>
              </a:rPr>
              <a:t>Drugs and Alcohol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26629" name="Picture 5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9352" y="2913888"/>
            <a:ext cx="4495800" cy="2389188"/>
          </a:xfrm>
          <a:noFill/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370</Words>
  <Application>Microsoft Office PowerPoint</Application>
  <PresentationFormat>On-screen Show (4:3)</PresentationFormat>
  <Paragraphs>195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The Communication Process</vt:lpstr>
      <vt:lpstr>PowerPoint Presentation</vt:lpstr>
      <vt:lpstr>Small Group Networks and Effective Criteria</vt:lpstr>
      <vt:lpstr>Upward Communication</vt:lpstr>
      <vt:lpstr>Downward Communication</vt:lpstr>
      <vt:lpstr>Business Communication</vt:lpstr>
      <vt:lpstr>Information Richness of Communication Channels</vt:lpstr>
      <vt:lpstr>Email Etiquette and Voice Mail Etiquette  </vt:lpstr>
      <vt:lpstr>Interpersonal Communication</vt:lpstr>
      <vt:lpstr>PowerPoint Presentation</vt:lpstr>
      <vt:lpstr>Gender Differences in Communication (Tannen, 1986 &amp; 1990)</vt:lpstr>
      <vt:lpstr>Noise</vt:lpstr>
      <vt:lpstr>Nonverbal Cues</vt:lpstr>
      <vt:lpstr>Use of Space</vt:lpstr>
      <vt:lpstr>Use of Time</vt:lpstr>
      <vt:lpstr>Paralanguage</vt:lpstr>
      <vt:lpstr>Artifacts</vt:lpstr>
      <vt:lpstr>When we have too much information, we tend to:</vt:lpstr>
      <vt:lpstr>Reactions to Information Overload</vt:lpstr>
      <vt:lpstr>Listening Styles (Geier &amp; Downey, 1980)</vt:lpstr>
      <vt:lpstr>Other Factors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Communication</dc:title>
  <dc:creator>Todd</dc:creator>
  <cp:lastModifiedBy>Kerrie Baker</cp:lastModifiedBy>
  <cp:revision>32</cp:revision>
  <dcterms:created xsi:type="dcterms:W3CDTF">2009-05-21T14:37:33Z</dcterms:created>
  <dcterms:modified xsi:type="dcterms:W3CDTF">2016-10-18T14:53:09Z</dcterms:modified>
</cp:coreProperties>
</file>